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CC14-DD96-4679-A2A2-4373DF71E612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5DD2-ABEB-4C58-84CB-25200D1266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94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CC14-DD96-4679-A2A2-4373DF71E612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5DD2-ABEB-4C58-84CB-25200D1266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067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CC14-DD96-4679-A2A2-4373DF71E612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5DD2-ABEB-4C58-84CB-25200D1266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512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CC14-DD96-4679-A2A2-4373DF71E612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5DD2-ABEB-4C58-84CB-25200D1266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545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CC14-DD96-4679-A2A2-4373DF71E612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5DD2-ABEB-4C58-84CB-25200D1266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548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CC14-DD96-4679-A2A2-4373DF71E612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5DD2-ABEB-4C58-84CB-25200D1266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129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CC14-DD96-4679-A2A2-4373DF71E612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5DD2-ABEB-4C58-84CB-25200D1266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432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CC14-DD96-4679-A2A2-4373DF71E612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5DD2-ABEB-4C58-84CB-25200D1266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948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CC14-DD96-4679-A2A2-4373DF71E612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5DD2-ABEB-4C58-84CB-25200D1266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192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CC14-DD96-4679-A2A2-4373DF71E612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5DD2-ABEB-4C58-84CB-25200D1266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672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CC14-DD96-4679-A2A2-4373DF71E612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5DD2-ABEB-4C58-84CB-25200D1266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356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DCC14-DD96-4679-A2A2-4373DF71E612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65DD2-ABEB-4C58-84CB-25200D1266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436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H:\&#1605;&#1607;&#1575;&#1585;&#1575;&#1578;%20&#1575;&#1604;&#1603;&#1585;&#1577;%20&#1575;&#1604;&#1591;&#1575;&#1574;&#1585;&#1577;\New%20Folder%20(2)\passe_B_11.mpg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dr%20ayman%20abdou\Desktop\&#1575;&#1604;&#1576;&#1585;&#1606;&#1575;&#1605;&#1580;%20&#1575;&#1604;&#1578;&#1593;&#1604;&#1610;&#1605;&#1609;\set.M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2378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42900" marR="0" lvl="0" indent="-342900" algn="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ar-IQ" sz="40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ar-IQ" altLang="ar-IQ" sz="4000" b="1" kern="0" dirty="0" smtClean="0">
                <a:solidFill>
                  <a:srgbClr val="009999"/>
                </a:solidFill>
                <a:latin typeface="Arial"/>
                <a:cs typeface="Andalus" pitchFamily="18" charset="-78"/>
              </a:rPr>
              <a:t>انواع الاعداد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ar-IQ" altLang="ar-IQ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ndalus" pitchFamily="18" charset="-78"/>
              </a:rPr>
              <a:t>اعداد محمد رحيم فعيل</a:t>
            </a:r>
            <a:endParaRPr kumimoji="0" lang="en-US" altLang="ar-IQ" sz="4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96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IQ" altLang="ar-IQ" sz="5400" b="1" kern="0" dirty="0" smtClean="0">
                <a:solidFill>
                  <a:srgbClr val="FF3300"/>
                </a:solidFill>
                <a:cs typeface="Simple Bold Jut Out" pitchFamily="2" charset="-78"/>
              </a:rPr>
              <a:t>اهداف المحاضرة</a:t>
            </a:r>
            <a:endParaRPr lang="en-US" altLang="ar-IQ" sz="5400" b="1" kern="0" dirty="0" smtClean="0">
              <a:solidFill>
                <a:srgbClr val="FF3300"/>
              </a:solidFill>
              <a:cs typeface="Simple Bold Jut Out" pitchFamily="2" charset="-78"/>
            </a:endParaRPr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6588125" y="1557338"/>
            <a:ext cx="1944688" cy="1295400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altLang="ar-IQ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هدف معرفى</a:t>
            </a:r>
            <a:endParaRPr kumimoji="0" lang="en-US" altLang="ar-IQ" sz="3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6659563" y="3573463"/>
            <a:ext cx="1873250" cy="1511300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altLang="ar-IQ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هدف نفس حركى</a:t>
            </a:r>
            <a:endParaRPr kumimoji="0" lang="en-US" altLang="ar-IQ" sz="2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6877050" y="5516563"/>
            <a:ext cx="1871663" cy="1341437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altLang="ar-IQ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هدف </a:t>
            </a:r>
            <a:r>
              <a:rPr kumimoji="0" lang="ar-EG" altLang="ar-IQ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وجدانى</a:t>
            </a:r>
            <a:endParaRPr kumimoji="0" lang="en-US" altLang="ar-IQ" sz="3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484313"/>
            <a:ext cx="6443663" cy="1728787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altLang="ar-IQ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أن </a:t>
            </a:r>
            <a:r>
              <a:rPr kumimoji="0" lang="ar-SA" altLang="ar-IQ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يتعرف التلاميذ علي مهارات</a:t>
            </a:r>
            <a:r>
              <a:rPr kumimoji="0" lang="ar-EG" altLang="ar-IQ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التمرير فى </a:t>
            </a:r>
            <a:r>
              <a:rPr kumimoji="0" lang="ar-SA" altLang="ar-IQ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الكرة الطائرة المختلفة </a:t>
            </a:r>
            <a:endParaRPr kumimoji="0" lang="ar-EG" altLang="ar-IQ" sz="24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ويكتسبوا معلومات عامة عن هذة الرياضة</a:t>
            </a:r>
            <a:endParaRPr kumimoji="0" lang="en-US" altLang="ar-IQ" sz="24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3500438"/>
            <a:ext cx="6443663" cy="1800225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ان يؤدي التلميذ </a:t>
            </a:r>
            <a:r>
              <a:rPr kumimoji="0" lang="ar-EG" altLang="ar-IQ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أنواع </a:t>
            </a:r>
            <a:r>
              <a:rPr kumimoji="0" lang="ar-SA" altLang="ar-IQ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التمرير من اعلي </a:t>
            </a:r>
            <a:endParaRPr kumimoji="0" lang="ar-EG" altLang="ar-IQ" sz="2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من امام</a:t>
            </a:r>
            <a:r>
              <a:rPr kumimoji="0" lang="ar-EG" altLang="ar-IQ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ومن اسفل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en-US" altLang="ar-IQ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5445125"/>
            <a:ext cx="6624638" cy="1412875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ان يكتسب التلميذ مهارات وصفات تحمل المسئوليه</a:t>
            </a:r>
            <a:endParaRPr kumimoji="0" lang="en-US" altLang="ar-IQ" sz="2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117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2124075" y="0"/>
            <a:ext cx="6727825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ar-IQ" sz="3600" b="1" kern="10" dirty="0"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FFCC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</a:rPr>
              <a:t>الإعداد( التمرير )</a:t>
            </a:r>
            <a:r>
              <a:rPr lang="en-US" sz="3600" b="1" kern="10" dirty="0"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FFCC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PASSING- THE SET </a:t>
            </a:r>
            <a:endParaRPr lang="ar-IQ" sz="3600" b="1" kern="10" dirty="0">
              <a:ln w="12700">
                <a:solidFill>
                  <a:srgbClr val="333399"/>
                </a:solidFill>
                <a:round/>
                <a:headEnd/>
                <a:tailEnd/>
              </a:ln>
              <a:solidFill>
                <a:srgbClr val="FFCC66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</a:endParaRPr>
          </a:p>
        </p:txBody>
      </p:sp>
      <p:pic>
        <p:nvPicPr>
          <p:cNvPr id="3" name="Picture 3" descr="2455353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588" y="1916113"/>
            <a:ext cx="1741487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23850" y="5334000"/>
            <a:ext cx="2133600" cy="1524000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8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تعريف(التمرير)  </a:t>
            </a:r>
            <a:endParaRPr kumimoji="0" lang="en-US" altLang="ar-IQ" sz="2400" b="0" i="0" u="none" strike="noStrike" kern="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514600" y="5589588"/>
            <a:ext cx="6629400" cy="126841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هو استلام اللاعب للكرة باليدين أو بيد واحدة من أعلى </a:t>
            </a:r>
            <a:endParaRPr kumimoji="0" lang="en-US" altLang="ar-IQ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أو من اسفل بدون استقرارها على اليدين وتوجيهيا </a:t>
            </a:r>
            <a:r>
              <a:rPr kumimoji="0" lang="ar-SA" altLang="ar-IQ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لاعلى</a:t>
            </a:r>
            <a:r>
              <a:rPr kumimoji="0" lang="ar-SA" altLang="ar-IQ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ar-SA" altLang="ar-IQ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ar-IQ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6" name="passe_B_11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5"/>
            <a:ext cx="7308850" cy="388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534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1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6248400" cy="6140450"/>
            <a:chOff x="3168" y="2304"/>
            <a:chExt cx="7344" cy="6192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3168" y="4464"/>
              <a:ext cx="2160" cy="576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ar-SA" altLang="ar-IQ" b="1">
                  <a:solidFill>
                    <a:srgbClr val="000000"/>
                  </a:solidFill>
                  <a:latin typeface="Times New Roman (Arabic)" charset="0"/>
                </a:rPr>
                <a:t>التمرير من أسفل</a:t>
              </a:r>
              <a:endParaRPr lang="en-US" altLang="ar-IQ" b="1">
                <a:solidFill>
                  <a:srgbClr val="000000"/>
                </a:solidFill>
                <a:latin typeface="Times New Roman (Arabic)" charset="0"/>
              </a:endParaRPr>
            </a:p>
          </p:txBody>
        </p: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4896" y="4464"/>
              <a:ext cx="5616" cy="4032"/>
              <a:chOff x="4896" y="3312"/>
              <a:chExt cx="5616" cy="4032"/>
            </a:xfrm>
          </p:grpSpPr>
          <p:sp>
            <p:nvSpPr>
              <p:cNvPr id="8" name="AutoShape 5"/>
              <p:cNvSpPr>
                <a:spLocks noChangeArrowheads="1"/>
              </p:cNvSpPr>
              <p:nvPr/>
            </p:nvSpPr>
            <p:spPr bwMode="auto">
              <a:xfrm>
                <a:off x="6768" y="3312"/>
                <a:ext cx="2160" cy="576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ar-SA" altLang="ar-IQ" b="1">
                    <a:solidFill>
                      <a:srgbClr val="000000"/>
                    </a:solidFill>
                    <a:latin typeface="Times New Roman (Arabic)" charset="0"/>
                  </a:rPr>
                  <a:t>التمرير من أعلى</a:t>
                </a:r>
                <a:endParaRPr lang="en-US" altLang="ar-IQ" b="1">
                  <a:solidFill>
                    <a:srgbClr val="000000"/>
                  </a:solidFill>
                  <a:latin typeface="Times New Roman (Arabic)" charset="0"/>
                </a:endParaRPr>
              </a:p>
            </p:txBody>
          </p:sp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>
                <a:off x="8064" y="4320"/>
                <a:ext cx="2160" cy="576"/>
              </a:xfrm>
              <a:prstGeom prst="rect">
                <a:avLst/>
              </a:prstGeom>
              <a:solidFill>
                <a:srgbClr val="FFCC00"/>
              </a:solid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ar-SA" altLang="ar-IQ" b="1">
                    <a:solidFill>
                      <a:srgbClr val="000000"/>
                    </a:solidFill>
                    <a:latin typeface="Times New Roman (Arabic)" charset="0"/>
                  </a:rPr>
                  <a:t>التمرير من أعلى للأمام</a:t>
                </a:r>
                <a:endParaRPr lang="en-US" altLang="ar-IQ" b="1">
                  <a:solidFill>
                    <a:srgbClr val="000000"/>
                  </a:solidFill>
                  <a:latin typeface="Times New Roman (Arabic)" charset="0"/>
                </a:endParaRPr>
              </a:p>
            </p:txBody>
          </p:sp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5184" y="4320"/>
                <a:ext cx="2160" cy="576"/>
              </a:xfrm>
              <a:prstGeom prst="rect">
                <a:avLst/>
              </a:prstGeom>
              <a:solidFill>
                <a:srgbClr val="FFCC00"/>
              </a:solid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ar-SA" altLang="ar-IQ" b="1">
                    <a:solidFill>
                      <a:srgbClr val="000000"/>
                    </a:solidFill>
                    <a:latin typeface="Times New Roman (Arabic)" charset="0"/>
                  </a:rPr>
                  <a:t>التمرير من أعلى للخلف</a:t>
                </a:r>
                <a:endParaRPr lang="en-US" altLang="ar-IQ" b="1">
                  <a:solidFill>
                    <a:srgbClr val="000000"/>
                  </a:solidFill>
                  <a:latin typeface="Times New Roman (Arabic)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5040" y="5472"/>
                <a:ext cx="2304" cy="576"/>
              </a:xfrm>
              <a:prstGeom prst="rect">
                <a:avLst/>
              </a:prstGeom>
              <a:solidFill>
                <a:srgbClr val="FFCC00"/>
              </a:solid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ar-SA" altLang="ar-IQ" b="1">
                    <a:solidFill>
                      <a:srgbClr val="000000"/>
                    </a:solidFill>
                    <a:latin typeface="Times New Roman (Arabic)" charset="0"/>
                  </a:rPr>
                  <a:t>التمرير من أعلى بالسقوط</a:t>
                </a:r>
                <a:endParaRPr lang="en-US" altLang="ar-IQ" b="1">
                  <a:solidFill>
                    <a:srgbClr val="000000"/>
                  </a:solidFill>
                  <a:latin typeface="Times New Roman (Arabic)" charset="0"/>
                </a:endParaRPr>
              </a:p>
            </p:txBody>
          </p:sp>
          <p:sp>
            <p:nvSpPr>
              <p:cNvPr id="12" name="Rectangle 9"/>
              <p:cNvSpPr>
                <a:spLocks noChangeArrowheads="1"/>
              </p:cNvSpPr>
              <p:nvPr/>
            </p:nvSpPr>
            <p:spPr bwMode="auto">
              <a:xfrm>
                <a:off x="8064" y="5472"/>
                <a:ext cx="2304" cy="576"/>
              </a:xfrm>
              <a:prstGeom prst="rect">
                <a:avLst/>
              </a:prstGeom>
              <a:solidFill>
                <a:srgbClr val="FFCC00"/>
              </a:solid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ar-SA" altLang="ar-IQ" b="1">
                    <a:solidFill>
                      <a:srgbClr val="000000"/>
                    </a:solidFill>
                    <a:latin typeface="Times New Roman (Arabic)" charset="0"/>
                  </a:rPr>
                  <a:t>التمرير من أعلى للجانب</a:t>
                </a:r>
                <a:endParaRPr lang="en-US" altLang="ar-IQ" b="1">
                  <a:solidFill>
                    <a:srgbClr val="000000"/>
                  </a:solidFill>
                  <a:latin typeface="Times New Roman (Arabic)" charset="0"/>
                </a:endParaRPr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8064" y="6768"/>
                <a:ext cx="2448" cy="576"/>
              </a:xfrm>
              <a:prstGeom prst="rect">
                <a:avLst/>
              </a:prstGeom>
              <a:solidFill>
                <a:srgbClr val="FFCC00"/>
              </a:solid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ar-SA" altLang="ar-IQ" b="1">
                    <a:solidFill>
                      <a:srgbClr val="000000"/>
                    </a:solidFill>
                    <a:latin typeface="Times New Roman (Arabic)" charset="0"/>
                  </a:rPr>
                  <a:t>التمرير من أعلى فوق الرأس</a:t>
                </a:r>
                <a:endParaRPr lang="en-US" altLang="ar-IQ" b="1">
                  <a:solidFill>
                    <a:srgbClr val="000000"/>
                  </a:solidFill>
                  <a:latin typeface="Times New Roman (Arabic)" charset="0"/>
                </a:endParaRPr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4896" y="6768"/>
                <a:ext cx="2448" cy="576"/>
              </a:xfrm>
              <a:prstGeom prst="rect">
                <a:avLst/>
              </a:prstGeom>
              <a:solidFill>
                <a:srgbClr val="FFCC00"/>
              </a:solid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ar-SA" altLang="ar-IQ" b="1">
                    <a:solidFill>
                      <a:srgbClr val="000000"/>
                    </a:solidFill>
                    <a:latin typeface="Times New Roman (Arabic)" charset="0"/>
                  </a:rPr>
                  <a:t>التمرير من أعلى بالوثب</a:t>
                </a:r>
                <a:endParaRPr lang="en-US" altLang="ar-IQ" b="1">
                  <a:solidFill>
                    <a:srgbClr val="000000"/>
                  </a:solidFill>
                  <a:latin typeface="Times New Roman (Arabic)" charset="0"/>
                </a:endParaRPr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7776" y="3888"/>
                <a:ext cx="0" cy="316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rtl="0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ar-IQ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7344" y="7056"/>
                <a:ext cx="72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rtl="0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ar-IQ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7344" y="5760"/>
                <a:ext cx="72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rtl="0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ar-IQ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7344" y="4608"/>
                <a:ext cx="72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rtl="0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ar-IQ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5" name="AutoShape 16"/>
            <p:cNvSpPr>
              <a:spLocks noChangeArrowheads="1"/>
            </p:cNvSpPr>
            <p:nvPr/>
          </p:nvSpPr>
          <p:spPr bwMode="auto">
            <a:xfrm>
              <a:off x="4896" y="2304"/>
              <a:ext cx="3168" cy="1008"/>
            </a:xfrm>
            <a:prstGeom prst="bevel">
              <a:avLst>
                <a:gd name="adj" fmla="val 12500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ar-SA" altLang="ar-IQ" sz="2000" b="1">
                  <a:solidFill>
                    <a:srgbClr val="000000"/>
                  </a:solidFill>
                  <a:latin typeface="Times New Roman (Arabic)" charset="0"/>
                </a:rPr>
                <a:t>أنواع الأعداد ( التمرير</a:t>
              </a:r>
              <a:r>
                <a:rPr lang="en-US" altLang="ar-IQ" sz="2000" b="1">
                  <a:solidFill>
                    <a:srgbClr val="000000"/>
                  </a:solidFill>
                  <a:latin typeface="Times New Roman (Arabic)" charset="0"/>
                </a:rPr>
                <a:t> )</a:t>
              </a:r>
              <a:endParaRPr lang="en-US" altLang="ar-IQ" sz="16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Line 17"/>
            <p:cNvSpPr>
              <a:spLocks noChangeShapeType="1"/>
            </p:cNvSpPr>
            <p:nvPr/>
          </p:nvSpPr>
          <p:spPr bwMode="auto">
            <a:xfrm>
              <a:off x="6336" y="3312"/>
              <a:ext cx="1584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rtl="0" fontAlgn="base">
                <a:spcBef>
                  <a:spcPct val="50000"/>
                </a:spcBef>
                <a:spcAft>
                  <a:spcPct val="0"/>
                </a:spcAft>
              </a:pPr>
              <a:endParaRPr lang="ar-IQ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H="1">
              <a:off x="4464" y="3312"/>
              <a:ext cx="1872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rtl="0" fontAlgn="base">
                <a:spcBef>
                  <a:spcPct val="50000"/>
                </a:spcBef>
                <a:spcAft>
                  <a:spcPct val="0"/>
                </a:spcAft>
              </a:pPr>
              <a:endParaRPr lang="ar-IQ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pic>
        <p:nvPicPr>
          <p:cNvPr id="19" name="Picture 20" descr="12109849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5" y="1295400"/>
            <a:ext cx="19208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2" descr="5490247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114800"/>
            <a:ext cx="1981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1" descr="13317362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25" y="1447800"/>
            <a:ext cx="22860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4461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447800" y="152400"/>
            <a:ext cx="5029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ar-IQ" sz="3600" b="1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</a:rPr>
              <a:t>النمرير</a:t>
            </a:r>
            <a:r>
              <a:rPr lang="ar-IQ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</a:rPr>
              <a:t> من أعلى للأمام </a:t>
            </a:r>
          </a:p>
        </p:txBody>
      </p:sp>
      <p:pic>
        <p:nvPicPr>
          <p:cNvPr id="3" name="set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1676400"/>
            <a:ext cx="45053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48200" y="1676400"/>
            <a:ext cx="4495800" cy="545306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هو أكثر أنواع الأعداد استعمالا بالنسبة لسهولة أدائه ويعد أساسا لجميع أنواع التمرير الأخرى - لذلك يجب البدء </a:t>
            </a:r>
            <a:r>
              <a:rPr kumimoji="0" lang="ar-SA" altLang="ar-IQ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فى</a:t>
            </a:r>
            <a:r>
              <a:rPr kumimoji="0" lang="ar-SA" altLang="ar-IQ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تعلمه وإتقانه أولا حتى يساعد على تأدية </a:t>
            </a:r>
            <a:r>
              <a:rPr kumimoji="0" lang="ar-SA" altLang="ar-IQ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باقى</a:t>
            </a:r>
            <a:r>
              <a:rPr kumimoji="0" lang="ar-SA" altLang="ar-IQ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أنواع الأعداد الأخرى - كما يجب مراعاة إتقان الأعداد من حيث الارتفاع والاتجاه .الخ ليتكيف اللاعب مع ما تفرضه المواقف المختلفة </a:t>
            </a:r>
            <a:r>
              <a:rPr kumimoji="0" lang="ar-SA" altLang="ar-IQ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فى</a:t>
            </a:r>
            <a:r>
              <a:rPr kumimoji="0" lang="ar-SA" altLang="ar-IQ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اللعب.</a:t>
            </a:r>
            <a:endParaRPr kumimoji="0" lang="ar-SA" altLang="ar-IQ" sz="3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9"/>
          <p:cNvSpPr>
            <a:spLocks noChangeArrowheads="1" noChangeShapeType="1" noTextEdit="1"/>
          </p:cNvSpPr>
          <p:nvPr/>
        </p:nvSpPr>
        <p:spPr bwMode="auto">
          <a:xfrm>
            <a:off x="1600200" y="0"/>
            <a:ext cx="5781675" cy="1219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ar-IQ" sz="3600" b="1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الخطوات الفنية لمهارة التمرير من أعلى</a:t>
            </a: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3276600" y="1600200"/>
            <a:ext cx="3200400" cy="914400"/>
          </a:xfrm>
          <a:prstGeom prst="ellipse">
            <a:avLst/>
          </a:prstGeom>
          <a:solidFill>
            <a:srgbClr val="CCCC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prstShdw prst="shdw15">
              <a:srgbClr val="808080"/>
            </a:prst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طريقة الاداء</a:t>
            </a:r>
            <a:endParaRPr kumimoji="0" lang="en-US" altLang="ar-IQ" sz="3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400800" y="4267200"/>
            <a:ext cx="2286000" cy="1676400"/>
          </a:xfrm>
          <a:prstGeom prst="rect">
            <a:avLst/>
          </a:prstGeom>
          <a:solidFill>
            <a:srgbClr val="0099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sy="-50000" kx="2453608" algn="bl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المرحلة التمهيدية</a:t>
            </a:r>
            <a:endParaRPr kumimoji="0" lang="en-US" altLang="ar-IQ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52800" y="4267200"/>
            <a:ext cx="2286000" cy="1676400"/>
          </a:xfrm>
          <a:prstGeom prst="rect">
            <a:avLst/>
          </a:prstGeom>
          <a:solidFill>
            <a:srgbClr val="0099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sy="-50000" kx="2453608" algn="bl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المرحلة الأساسية</a:t>
            </a:r>
            <a:r>
              <a:rPr kumimoji="0" lang="ar-SA" altLang="ar-IQ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ar-IQ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" y="4267200"/>
            <a:ext cx="2362200" cy="1676400"/>
          </a:xfrm>
          <a:prstGeom prst="rect">
            <a:avLst/>
          </a:prstGeom>
          <a:solidFill>
            <a:srgbClr val="009999"/>
          </a:solidFill>
          <a:ln w="9525">
            <a:solidFill>
              <a:srgbClr val="DDDDDD"/>
            </a:solidFill>
            <a:miter lim="800000"/>
            <a:headEnd/>
            <a:tailEnd/>
          </a:ln>
          <a:effectLst>
            <a:prstShdw prst="shdw11">
              <a:srgbClr val="808080"/>
            </a:prst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المرحلة النهائية</a:t>
            </a:r>
            <a:r>
              <a:rPr kumimoji="0" lang="ar-SA" altLang="ar-IQ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ar-IQ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8" name="Picture 12" descr="se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5538"/>
            <a:ext cx="1976438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11" descr="2455353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800" y="990600"/>
            <a:ext cx="2032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53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69342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ar-IQ" sz="3600" b="1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المرحلة التمهيدية:  الحركة قبل ملامسة الكرة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90800" y="1676400"/>
            <a:ext cx="5943600" cy="3178175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الوقوف ثقل الجسم موزع على القدمين بالتساوي الركبتان </a:t>
            </a:r>
            <a:r>
              <a:rPr kumimoji="0" lang="ar-SA" altLang="ar-IQ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منثنيتان</a:t>
            </a:r>
            <a:r>
              <a:rPr kumimoji="0" lang="ar-SA" altLang="ar-IQ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مع ملاحظة تفاوت مقدار الانثناء بين حالة وأخرى بما يتناسب مع ارتفاع الكرة وقوتها الذراعان </a:t>
            </a:r>
            <a:r>
              <a:rPr kumimoji="0" lang="ar-SA" altLang="ar-IQ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منثنيتان</a:t>
            </a:r>
            <a:r>
              <a:rPr kumimoji="0" lang="ar-SA" altLang="ar-IQ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قليلا  واليدان مفتوحتان أمام الوجه وتكون الكرة أمام الجسم عند التحرك لمقابلتها.</a:t>
            </a:r>
            <a:r>
              <a:rPr kumimoji="0" lang="ar-SA" altLang="ar-IQ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rPr>
              <a:t> </a:t>
            </a:r>
            <a:endParaRPr kumimoji="0" lang="ar-SA" altLang="ar-IQ" sz="44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4" name="Picture 2" descr="4156307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2209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415691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3733800"/>
            <a:ext cx="2130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382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6934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ar-IQ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</a:rPr>
              <a:t>المرحلة الأساسية:  الحركة لحظة ملامسة الكرة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105400" y="1600200"/>
            <a:ext cx="3657600" cy="1630363"/>
          </a:xfrm>
          <a:prstGeom prst="rect">
            <a:avLst/>
          </a:prstGeom>
          <a:noFill/>
          <a:ln w="76200" cmpd="tri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في لحظة لمس الكرة تغطى اليدان الكرة في النصف السفلي منها</a:t>
            </a:r>
            <a:endParaRPr kumimoji="0" lang="ar-SA" altLang="ar-IQ" sz="48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4" name="Picture 6" descr="2455353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0"/>
            <a:ext cx="1879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4156330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0"/>
            <a:ext cx="24780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1730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105400" y="1600200"/>
            <a:ext cx="3657600" cy="1630363"/>
          </a:xfrm>
          <a:prstGeom prst="rect">
            <a:avLst/>
          </a:prstGeom>
          <a:noFill/>
          <a:ln w="76200" cmpd="tri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في لحظة لمس الكرة تغطى اليدان الكرة في النصف السفلي منها</a:t>
            </a:r>
            <a:endParaRPr kumimoji="0" lang="ar-SA" altLang="ar-IQ" sz="48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3" name="Picture 7" descr="3447079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575" y="3733800"/>
            <a:ext cx="20796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6934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ar-IQ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</a:rPr>
              <a:t>المرحلة الأساسية:  الحركة لحظة ملامسة الكرة</a:t>
            </a:r>
          </a:p>
        </p:txBody>
      </p:sp>
      <p:pic>
        <p:nvPicPr>
          <p:cNvPr id="5" name="Picture 4" descr="4156330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0"/>
            <a:ext cx="24780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32622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266</Words>
  <Application>Microsoft Office PowerPoint</Application>
  <PresentationFormat>عرض على الشاشة (3:4)‏</PresentationFormat>
  <Paragraphs>39</Paragraphs>
  <Slides>9</Slides>
  <Notes>0</Notes>
  <HiddenSlides>0</HiddenSlides>
  <MMClips>2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 انواع الاعداد اعداد محمد رحيم فعيل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الاعداد اعداد محمد رحيم فعيل</dc:title>
  <dc:creator>DR.Ahmed Saker 2o1O</dc:creator>
  <cp:lastModifiedBy>DR.Ahmed Saker 2o1O</cp:lastModifiedBy>
  <cp:revision>2</cp:revision>
  <dcterms:created xsi:type="dcterms:W3CDTF">2018-12-13T22:45:48Z</dcterms:created>
  <dcterms:modified xsi:type="dcterms:W3CDTF">2018-12-13T23:04:28Z</dcterms:modified>
</cp:coreProperties>
</file>